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9" r:id="rId2"/>
    <p:sldId id="264" r:id="rId3"/>
    <p:sldId id="265" r:id="rId4"/>
    <p:sldId id="266" r:id="rId5"/>
    <p:sldId id="261" r:id="rId6"/>
    <p:sldId id="263" r:id="rId7"/>
    <p:sldId id="268" r:id="rId8"/>
    <p:sldId id="269" r:id="rId9"/>
    <p:sldId id="272" r:id="rId10"/>
    <p:sldId id="262" r:id="rId11"/>
    <p:sldId id="260" r:id="rId12"/>
    <p:sldId id="271" r:id="rId13"/>
    <p:sldId id="267" r:id="rId14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36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n Leusmann" initials="JL" lastIdx="1" clrIdx="0">
    <p:extLst>
      <p:ext uri="{19B8F6BF-5375-455C-9EA6-DF929625EA0E}">
        <p15:presenceInfo xmlns:p15="http://schemas.microsoft.com/office/powerpoint/2012/main" userId="8793aa7b3441d7c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8388"/>
    <a:srgbClr val="137CBE"/>
    <a:srgbClr val="999999"/>
    <a:srgbClr val="1961AC"/>
    <a:srgbClr val="3163B8"/>
    <a:srgbClr val="A0A0A0"/>
    <a:srgbClr val="1A60AB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82961" autoAdjust="0"/>
  </p:normalViewPr>
  <p:slideViewPr>
    <p:cSldViewPr>
      <p:cViewPr varScale="1">
        <p:scale>
          <a:sx n="102" d="100"/>
          <a:sy n="102" d="100"/>
        </p:scale>
        <p:origin x="1268" y="4"/>
      </p:cViewPr>
      <p:guideLst>
        <p:guide orient="horz" pos="2436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8" d="100"/>
          <a:sy n="98" d="100"/>
        </p:scale>
        <p:origin x="-260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100699-F170-47EF-8601-8ACFF448602A}" type="datetimeFigureOut">
              <a:rPr lang="de-DE" smtClean="0"/>
              <a:t>09.07.2019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F2A7C-E896-4C15-99D8-2B5BC94A4F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1109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12 participants </a:t>
            </a:r>
          </a:p>
          <a:p>
            <a:pPr marL="171450" indent="-171450">
              <a:buFontTx/>
              <a:buChar char="-"/>
            </a:pPr>
            <a:r>
              <a:rPr lang="en-GB" dirty="0"/>
              <a:t>11 male, 1 female</a:t>
            </a:r>
          </a:p>
          <a:p>
            <a:pPr marL="171450" indent="-171450">
              <a:buFontTx/>
              <a:buChar char="-"/>
            </a:pPr>
            <a:r>
              <a:rPr lang="en-GB" dirty="0"/>
              <a:t>23 – 28 years old (M = 24.5)</a:t>
            </a:r>
          </a:p>
          <a:p>
            <a:pPr marL="171450" indent="-171450">
              <a:buFontTx/>
              <a:buChar char="-"/>
            </a:pPr>
            <a:r>
              <a:rPr lang="en-GB" dirty="0"/>
              <a:t>11: previous VR experience, 1 none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5533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klick for every box to appear (introduction, study, conclusion)</a:t>
            </a:r>
          </a:p>
          <a:p>
            <a:pPr marL="171450" indent="-171450">
              <a:buFontTx/>
              <a:buChar char="-"/>
            </a:pPr>
            <a:r>
              <a:rPr lang="en-GB" dirty="0"/>
              <a:t>Procedure: told them to discuss topics </a:t>
            </a:r>
            <a:r>
              <a:rPr lang="en-GB" dirty="0">
                <a:sym typeface="Wingdings" panose="05000000000000000000" pitchFamily="2" charset="2"/>
              </a:rPr>
              <a:t> not tell them study about hand movement </a:t>
            </a:r>
          </a:p>
          <a:p>
            <a:pPr marL="171450" indent="-171450">
              <a:buFontTx/>
              <a:buChar char="-"/>
            </a:pPr>
            <a:r>
              <a:rPr lang="en-GB" dirty="0">
                <a:sym typeface="Wingdings" panose="05000000000000000000" pitchFamily="2" charset="2"/>
              </a:rPr>
              <a:t>3 sessions  6 min discussion for each condition 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96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Q1 &amp; I was not aware of my real environment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Q2 &amp; I still paid attention to the real environment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Q3 &amp; I had the sensation to feel present in the virtual space </a:t>
            </a:r>
          </a:p>
          <a:p>
            <a:pPr marL="171450" indent="-171450">
              <a:buFontTx/>
              <a:buChar char="-"/>
            </a:pPr>
            <a:r>
              <a:rPr lang="en-US" dirty="0"/>
              <a:t>Q4 &amp; It seemed like my own hands were located in the virtual world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no significant differences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1318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calculation: using Euclidean distance</a:t>
            </a:r>
          </a:p>
          <a:p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no significant difference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3402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/>
              <a:t>significant questions: </a:t>
            </a:r>
            <a:r>
              <a:rPr lang="en-GB" dirty="0">
                <a:sym typeface="Wingdings" panose="05000000000000000000" pitchFamily="2" charset="2"/>
              </a:rPr>
              <a:t> klick to </a:t>
            </a:r>
            <a:r>
              <a:rPr lang="en-GB" dirty="0" err="1">
                <a:sym typeface="Wingdings" panose="05000000000000000000" pitchFamily="2" charset="2"/>
              </a:rPr>
              <a:t>ausblenden</a:t>
            </a:r>
            <a:r>
              <a:rPr lang="en-GB" dirty="0">
                <a:sym typeface="Wingdings" panose="05000000000000000000" pitchFamily="2" charset="2"/>
              </a:rPr>
              <a:t> not significant ones</a:t>
            </a:r>
          </a:p>
          <a:p>
            <a:pPr marL="0" indent="0">
              <a:buFontTx/>
              <a:buNone/>
            </a:pPr>
            <a:r>
              <a:rPr lang="en-GB" dirty="0" err="1">
                <a:sym typeface="Wingdings" panose="05000000000000000000" pitchFamily="2" charset="2"/>
              </a:rPr>
              <a:t>klicken</a:t>
            </a:r>
            <a:r>
              <a:rPr lang="en-GB" dirty="0">
                <a:sym typeface="Wingdings" panose="05000000000000000000" pitchFamily="2" charset="2"/>
              </a:rPr>
              <a:t> um </a:t>
            </a:r>
            <a:r>
              <a:rPr lang="en-GB" dirty="0" err="1">
                <a:sym typeface="Wingdings" panose="05000000000000000000" pitchFamily="2" charset="2"/>
              </a:rPr>
              <a:t>jeweils</a:t>
            </a:r>
            <a:r>
              <a:rPr lang="en-GB" dirty="0">
                <a:sym typeface="Wingdings" panose="05000000000000000000" pitchFamily="2" charset="2"/>
              </a:rPr>
              <a:t> die </a:t>
            </a:r>
            <a:r>
              <a:rPr lang="en-GB" dirty="0" err="1">
                <a:sym typeface="Wingdings" panose="05000000000000000000" pitchFamily="2" charset="2"/>
              </a:rPr>
              <a:t>frage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einzublenden</a:t>
            </a:r>
            <a:r>
              <a:rPr lang="en-GB" dirty="0">
                <a:sym typeface="Wingdings" panose="05000000000000000000" pitchFamily="2" charset="2"/>
              </a:rPr>
              <a:t>  t-test </a:t>
            </a:r>
            <a:r>
              <a:rPr lang="en-GB" dirty="0" err="1">
                <a:sym typeface="Wingdings" panose="05000000000000000000" pitchFamily="2" charset="2"/>
              </a:rPr>
              <a:t>ergebnis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sagen</a:t>
            </a:r>
            <a:r>
              <a:rPr lang="en-GB" dirty="0">
                <a:sym typeface="Wingdings" panose="05000000000000000000" pitchFamily="2" charset="2"/>
              </a:rPr>
              <a:t> und </a:t>
            </a:r>
            <a:r>
              <a:rPr lang="en-GB" dirty="0" err="1">
                <a:sym typeface="Wingdings" panose="05000000000000000000" pitchFamily="2" charset="2"/>
              </a:rPr>
              <a:t>nächste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frage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Q6: </a:t>
            </a:r>
            <a:r>
              <a:rPr lang="en-US" dirty="0"/>
              <a:t>The person's </a:t>
            </a:r>
            <a:r>
              <a:rPr lang="en-US" dirty="0" err="1"/>
              <a:t>behaviour</a:t>
            </a:r>
            <a:r>
              <a:rPr lang="en-US" dirty="0"/>
              <a:t> had an influence on my mood. </a:t>
            </a:r>
            <a:r>
              <a:rPr lang="en-US" dirty="0">
                <a:sym typeface="Wingdings" panose="05000000000000000000" pitchFamily="2" charset="2"/>
              </a:rPr>
              <a:t> t-test: no x real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Q12: I was able to interpret the person's reactions. </a:t>
            </a:r>
            <a:r>
              <a:rPr lang="en-US" dirty="0">
                <a:sym typeface="Wingdings" panose="05000000000000000000" pitchFamily="2" charset="2"/>
              </a:rPr>
              <a:t> fake x real &amp; no x real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Q16: I had the impression that the person noticed me in the virtual space. </a:t>
            </a:r>
            <a:r>
              <a:rPr lang="en-US" dirty="0">
                <a:sym typeface="Wingdings" panose="05000000000000000000" pitchFamily="2" charset="2"/>
              </a:rPr>
              <a:t> no x real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Q17: I was aware that other people were with me in the virtual room. </a:t>
            </a:r>
            <a:r>
              <a:rPr lang="en-US" dirty="0">
                <a:sym typeface="Wingdings" panose="05000000000000000000" pitchFamily="2" charset="2"/>
              </a:rPr>
              <a:t> no </a:t>
            </a:r>
            <a:r>
              <a:rPr lang="en-US" dirty="0" err="1">
                <a:sym typeface="Wingdings" panose="05000000000000000000" pitchFamily="2" charset="2"/>
              </a:rPr>
              <a:t>signif</a:t>
            </a:r>
            <a:r>
              <a:rPr lang="en-US" dirty="0">
                <a:sym typeface="Wingdings" panose="05000000000000000000" pitchFamily="2" charset="2"/>
              </a:rPr>
              <a:t>. diff.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Q19: I felt alone in the virtual environment. </a:t>
            </a:r>
            <a:r>
              <a:rPr lang="en-US" dirty="0">
                <a:sym typeface="Wingdings" panose="05000000000000000000" pitchFamily="2" charset="2"/>
              </a:rPr>
              <a:t> no x real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Q22: The other person's movement seemed hindered. </a:t>
            </a:r>
            <a:r>
              <a:rPr lang="en-US" dirty="0">
                <a:sym typeface="Wingdings" panose="05000000000000000000" pitchFamily="2" charset="2"/>
              </a:rPr>
              <a:t> fake x real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0586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General feeling: most participants liked ability to move hands, but criticised technical implementations (transmission problems, hands disappearing)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which condition most immersive? real movement &gt; no movement &gt; fake movement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gestures important? yes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participant uses many gestures? 50% yes, 50% no/not really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notice other person moving? yes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expressed other person through movement? 33% yes, 33% not at all, 33% strange movements </a:t>
            </a:r>
            <a:r>
              <a:rPr lang="en-GB" dirty="0">
                <a:sym typeface="Wingdings" panose="05000000000000000000" pitchFamily="2" charset="2"/>
              </a:rPr>
              <a:t> now and then yes but mostly no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7658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General feeling: most participants liked ability to move hands, but criticised technical implementations (transmission problems, hands disappearing)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which condition most immersive? real movement &gt; no movement &gt; fake movement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gestures important? yes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participant uses many gestures? 50% yes, 50% no/not really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notice other person moving? yes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expressed other person through movement? 33% yes, 33% not at all, 33% strange movements </a:t>
            </a:r>
            <a:r>
              <a:rPr lang="en-GB" dirty="0">
                <a:sym typeface="Wingdings" panose="05000000000000000000" pitchFamily="2" charset="2"/>
              </a:rPr>
              <a:t> now and then yes but mostly no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8190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1520" y="2067694"/>
            <a:ext cx="8640960" cy="1080120"/>
          </a:xfrm>
        </p:spPr>
        <p:txBody>
          <a:bodyPr anchor="b" anchorCtr="0"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1520" y="3384090"/>
            <a:ext cx="8640960" cy="843844"/>
          </a:xfr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solidFill>
                  <a:schemeClr val="accent6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627534"/>
            <a:ext cx="2949705" cy="62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4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202574"/>
            <a:ext cx="8640960" cy="3400026"/>
          </a:xfrm>
        </p:spPr>
        <p:txBody>
          <a:bodyPr/>
          <a:lstStyle>
            <a:lvl1pPr>
              <a:buClr>
                <a:srgbClr val="137CBE"/>
              </a:buClr>
              <a:defRPr/>
            </a:lvl1pPr>
            <a:lvl2pPr>
              <a:buClr>
                <a:srgbClr val="137CBE"/>
              </a:buClr>
              <a:defRPr/>
            </a:lvl2pPr>
            <a:lvl3pPr>
              <a:buClr>
                <a:srgbClr val="137CBE"/>
              </a:buClr>
              <a:defRPr/>
            </a:lvl3pPr>
            <a:lvl4pPr>
              <a:buClr>
                <a:srgbClr val="137CBE"/>
              </a:buClr>
              <a:defRPr/>
            </a:lvl4pPr>
            <a:lvl5pPr>
              <a:buClr>
                <a:srgbClr val="137CBE"/>
              </a:buClr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13332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200151"/>
            <a:ext cx="4140460" cy="3394472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52020" y="1200151"/>
            <a:ext cx="4140460" cy="3394472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0153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151335"/>
            <a:ext cx="4140460" cy="47982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1631156"/>
            <a:ext cx="4140460" cy="2963466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752020" y="1151335"/>
            <a:ext cx="4140460" cy="47982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752020" y="1631156"/>
            <a:ext cx="4140460" cy="2963466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192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5045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607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0">
                <a:solidFill>
                  <a:srgbClr val="137CBE"/>
                </a:solidFill>
                <a:latin typeface="+mj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11"/>
            <a:ext cx="5486400" cy="603647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8255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51520" y="171451"/>
            <a:ext cx="8641006" cy="82062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de-DE" noProof="0" dirty="0"/>
              <a:t>Titelmasterformat durch Klicken 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194599"/>
            <a:ext cx="8640960" cy="3400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183180" y="4785996"/>
            <a:ext cx="2709301" cy="3205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i="0">
                <a:solidFill>
                  <a:srgbClr val="788388"/>
                </a:solidFill>
                <a:latin typeface="+mj-lt"/>
              </a:defRPr>
            </a:lvl1pPr>
          </a:lstStyle>
          <a:p>
            <a:fld id="{29AD3987-26BA-49DC-BA24-72731371DC9F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66" y="4831104"/>
            <a:ext cx="1706667" cy="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20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7" r:id="rId7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lang="de-DE" sz="3600" kern="1200" dirty="0">
          <a:solidFill>
            <a:srgbClr val="137CBE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1851670"/>
            <a:ext cx="8640960" cy="1080120"/>
          </a:xfrm>
        </p:spPr>
        <p:txBody>
          <a:bodyPr/>
          <a:lstStyle/>
          <a:p>
            <a:br>
              <a:rPr lang="en-US" dirty="0"/>
            </a:br>
            <a:r>
              <a:rPr lang="en-US" sz="3200" dirty="0"/>
              <a:t>Effect of Hand-movement on the Presence of another Person in a Virtual </a:t>
            </a:r>
            <a:r>
              <a:rPr lang="en-GB" sz="3200" dirty="0"/>
              <a:t>Environment</a:t>
            </a:r>
            <a:endParaRPr lang="en-US" sz="3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3003799"/>
            <a:ext cx="8640960" cy="486054"/>
          </a:xfrm>
        </p:spPr>
        <p:txBody>
          <a:bodyPr>
            <a:normAutofit/>
          </a:bodyPr>
          <a:lstStyle/>
          <a:p>
            <a:r>
              <a:rPr lang="de-DE" sz="1800" dirty="0"/>
              <a:t>Felix Bühler, Jan </a:t>
            </a:r>
            <a:r>
              <a:rPr lang="de-DE" sz="1800" dirty="0" err="1"/>
              <a:t>Leusmann</a:t>
            </a:r>
            <a:r>
              <a:rPr lang="de-DE" sz="1800" dirty="0"/>
              <a:t>, Jamie </a:t>
            </a:r>
            <a:r>
              <a:rPr lang="de-DE" sz="1800" dirty="0" err="1"/>
              <a:t>Ullerich</a:t>
            </a:r>
            <a:endParaRPr lang="en-US" sz="1800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256284" y="3860925"/>
            <a:ext cx="8352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Virtual and Augmented Reality | Stuttgart  | 12.07.2019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323528" y="3597864"/>
            <a:ext cx="8424936" cy="0"/>
          </a:xfrm>
          <a:prstGeom prst="line">
            <a:avLst/>
          </a:prstGeom>
          <a:ln w="1651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362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EB9992-7613-444F-BA60-C534B7AF4F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825" y="1091892"/>
            <a:ext cx="8642350" cy="335766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8222FB-E5C5-4AA3-BAC3-7232C2C3C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10</a:t>
            </a:fld>
            <a:endParaRPr lang="de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1BFE02-2F9C-4D8D-8CA7-A2FE6BC8B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Quantitative: Co-Presence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4DE410A-1435-4C22-AFD2-0E6464D617EE}"/>
              </a:ext>
            </a:extLst>
          </p:cNvPr>
          <p:cNvGrpSpPr/>
          <p:nvPr/>
        </p:nvGrpSpPr>
        <p:grpSpPr>
          <a:xfrm>
            <a:off x="856900" y="4195422"/>
            <a:ext cx="7430200" cy="320544"/>
            <a:chOff x="856900" y="4327439"/>
            <a:chExt cx="7430200" cy="32054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DD1C18B-3879-4CE0-9B8A-A1F6F32C371F}"/>
                </a:ext>
              </a:extLst>
            </p:cNvPr>
            <p:cNvSpPr/>
            <p:nvPr/>
          </p:nvSpPr>
          <p:spPr>
            <a:xfrm>
              <a:off x="856900" y="4327439"/>
              <a:ext cx="360040" cy="2816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DF110B-F71F-4A54-8C86-D2A9745A6B4D}"/>
                </a:ext>
              </a:extLst>
            </p:cNvPr>
            <p:cNvSpPr/>
            <p:nvPr/>
          </p:nvSpPr>
          <p:spPr>
            <a:xfrm>
              <a:off x="1823014" y="4327439"/>
              <a:ext cx="2028905" cy="2816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1DB23D-AAE8-4A90-B894-261FC97AF738}"/>
                </a:ext>
              </a:extLst>
            </p:cNvPr>
            <p:cNvSpPr/>
            <p:nvPr/>
          </p:nvSpPr>
          <p:spPr>
            <a:xfrm>
              <a:off x="4355976" y="4327439"/>
              <a:ext cx="1188132" cy="2541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293385F-4CFD-4731-ABD2-32B9A5D9E532}"/>
                </a:ext>
              </a:extLst>
            </p:cNvPr>
            <p:cNvSpPr/>
            <p:nvPr/>
          </p:nvSpPr>
          <p:spPr>
            <a:xfrm>
              <a:off x="6516216" y="4327439"/>
              <a:ext cx="360040" cy="2816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64848D1-7FC0-4D5F-806A-9926A0EBB5D9}"/>
                </a:ext>
              </a:extLst>
            </p:cNvPr>
            <p:cNvSpPr/>
            <p:nvPr/>
          </p:nvSpPr>
          <p:spPr>
            <a:xfrm>
              <a:off x="7355202" y="4327439"/>
              <a:ext cx="931898" cy="3205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737F972-5ED5-444E-8856-9CA468C72126}"/>
              </a:ext>
            </a:extLst>
          </p:cNvPr>
          <p:cNvSpPr txBox="1"/>
          <p:nvPr/>
        </p:nvSpPr>
        <p:spPr>
          <a:xfrm>
            <a:off x="2549274" y="4486527"/>
            <a:ext cx="57606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person's </a:t>
            </a:r>
            <a:r>
              <a:rPr lang="en-US" dirty="0" err="1"/>
              <a:t>behaviour</a:t>
            </a:r>
            <a:r>
              <a:rPr lang="en-US" dirty="0"/>
              <a:t> had an influence on my mood. 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1FA64E-3A43-4AEC-9A81-202D1AD766DA}"/>
              </a:ext>
            </a:extLst>
          </p:cNvPr>
          <p:cNvSpPr txBox="1"/>
          <p:nvPr/>
        </p:nvSpPr>
        <p:spPr>
          <a:xfrm>
            <a:off x="2549274" y="4486527"/>
            <a:ext cx="57606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 was able to interpret the person's reactions. 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EB780D-792C-41A7-954E-F6A0083C91BF}"/>
              </a:ext>
            </a:extLst>
          </p:cNvPr>
          <p:cNvSpPr txBox="1"/>
          <p:nvPr/>
        </p:nvSpPr>
        <p:spPr>
          <a:xfrm>
            <a:off x="2549274" y="4477058"/>
            <a:ext cx="576064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 had the impression that the person noticed me in the virtual space. 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047953-B381-4C60-94AF-6E7FD831328B}"/>
              </a:ext>
            </a:extLst>
          </p:cNvPr>
          <p:cNvSpPr txBox="1"/>
          <p:nvPr/>
        </p:nvSpPr>
        <p:spPr>
          <a:xfrm>
            <a:off x="2549274" y="4486527"/>
            <a:ext cx="576064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 was aware that other people were with me in the virtual room. 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C24FF5-4CF4-44DD-9646-A5B135788307}"/>
              </a:ext>
            </a:extLst>
          </p:cNvPr>
          <p:cNvSpPr txBox="1"/>
          <p:nvPr/>
        </p:nvSpPr>
        <p:spPr>
          <a:xfrm>
            <a:off x="2549274" y="4469016"/>
            <a:ext cx="576064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 felt alone in the virtual environment.</a:t>
            </a: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A2854F-391C-4B25-A189-01A883F0F1DB}"/>
              </a:ext>
            </a:extLst>
          </p:cNvPr>
          <p:cNvSpPr txBox="1"/>
          <p:nvPr/>
        </p:nvSpPr>
        <p:spPr>
          <a:xfrm>
            <a:off x="2549274" y="4453103"/>
            <a:ext cx="57606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other person's movement seemed hindered.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967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ACAB4C-729B-432F-B847-5FD7D8B94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02574"/>
            <a:ext cx="4248472" cy="340002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GB" dirty="0"/>
              <a:t>General feeling?</a:t>
            </a:r>
          </a:p>
          <a:p>
            <a:pPr>
              <a:lnSpc>
                <a:spcPct val="150000"/>
              </a:lnSpc>
            </a:pPr>
            <a:r>
              <a:rPr lang="en-GB" dirty="0"/>
              <a:t>Most immersive condition?</a:t>
            </a:r>
          </a:p>
          <a:p>
            <a:pPr>
              <a:lnSpc>
                <a:spcPct val="150000"/>
              </a:lnSpc>
            </a:pPr>
            <a:r>
              <a:rPr lang="en-GB" dirty="0"/>
              <a:t>Are gestures important?</a:t>
            </a:r>
          </a:p>
          <a:p>
            <a:pPr>
              <a:lnSpc>
                <a:spcPct val="150000"/>
              </a:lnSpc>
            </a:pPr>
            <a:r>
              <a:rPr lang="en-GB" dirty="0"/>
              <a:t>Lot of hand movements?</a:t>
            </a:r>
          </a:p>
          <a:p>
            <a:pPr>
              <a:lnSpc>
                <a:spcPct val="150000"/>
              </a:lnSpc>
            </a:pPr>
            <a:r>
              <a:rPr lang="en-GB" dirty="0"/>
              <a:t>Notice other person moving ?</a:t>
            </a:r>
          </a:p>
          <a:p>
            <a:pPr>
              <a:lnSpc>
                <a:spcPct val="120000"/>
              </a:lnSpc>
            </a:pPr>
            <a:r>
              <a:rPr lang="en-GB" dirty="0"/>
              <a:t>Other person expressed </a:t>
            </a:r>
            <a:br>
              <a:rPr lang="en-GB" dirty="0"/>
            </a:br>
            <a:r>
              <a:rPr lang="en-GB" dirty="0"/>
              <a:t>himself though hand </a:t>
            </a:r>
            <a:br>
              <a:rPr lang="en-GB" dirty="0"/>
            </a:br>
            <a:r>
              <a:rPr lang="en-GB" dirty="0"/>
              <a:t>movement?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28EC8E-43EC-4093-8611-9CB166033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11</a:t>
            </a:fld>
            <a:endParaRPr lang="de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5871B9-80E7-4321-B34F-B6F2F55A8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Qualitative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BB6532-8CB5-4AD7-98D8-EA0CF467FB27}"/>
              </a:ext>
            </a:extLst>
          </p:cNvPr>
          <p:cNvSpPr/>
          <p:nvPr/>
        </p:nvSpPr>
        <p:spPr>
          <a:xfrm>
            <a:off x="4572000" y="2218913"/>
            <a:ext cx="2736304" cy="32054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A02F1-8D83-4C9D-BEB2-FD306906EA86}"/>
              </a:ext>
            </a:extLst>
          </p:cNvPr>
          <p:cNvSpPr txBox="1"/>
          <p:nvPr/>
        </p:nvSpPr>
        <p:spPr>
          <a:xfrm>
            <a:off x="4572000" y="1712792"/>
            <a:ext cx="272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real    &gt;    none    &gt;   fake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325744-742F-4C57-B5A0-F668D40E1F29}"/>
              </a:ext>
            </a:extLst>
          </p:cNvPr>
          <p:cNvGrpSpPr/>
          <p:nvPr/>
        </p:nvGrpSpPr>
        <p:grpSpPr>
          <a:xfrm>
            <a:off x="4572000" y="2657005"/>
            <a:ext cx="2736304" cy="320544"/>
            <a:chOff x="4572000" y="2357344"/>
            <a:chExt cx="2736304" cy="32054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DE00CE-2217-488D-922E-0E69EA0B7E9F}"/>
                </a:ext>
              </a:extLst>
            </p:cNvPr>
            <p:cNvSpPr/>
            <p:nvPr/>
          </p:nvSpPr>
          <p:spPr>
            <a:xfrm>
              <a:off x="4572000" y="2357344"/>
              <a:ext cx="1368152" cy="320544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FBAA9FA-E0B0-4B1C-AA60-7B256CABE634}"/>
                </a:ext>
              </a:extLst>
            </p:cNvPr>
            <p:cNvSpPr/>
            <p:nvPr/>
          </p:nvSpPr>
          <p:spPr>
            <a:xfrm>
              <a:off x="5940152" y="2357344"/>
              <a:ext cx="1368152" cy="32054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0433FF00-BC96-4E44-A960-1C8D51D6F706}"/>
              </a:ext>
            </a:extLst>
          </p:cNvPr>
          <p:cNvSpPr/>
          <p:nvPr/>
        </p:nvSpPr>
        <p:spPr>
          <a:xfrm>
            <a:off x="4572000" y="3095097"/>
            <a:ext cx="2736304" cy="32054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10DFD8-5BFC-4954-82A2-F7120A3E642D}"/>
              </a:ext>
            </a:extLst>
          </p:cNvPr>
          <p:cNvGrpSpPr/>
          <p:nvPr/>
        </p:nvGrpSpPr>
        <p:grpSpPr>
          <a:xfrm>
            <a:off x="4564949" y="3783700"/>
            <a:ext cx="2743355" cy="320544"/>
            <a:chOff x="4564949" y="3783700"/>
            <a:chExt cx="2743355" cy="3205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109EA9-2A51-44C4-B1FA-4643AC1AC613}"/>
                </a:ext>
              </a:extLst>
            </p:cNvPr>
            <p:cNvSpPr/>
            <p:nvPr/>
          </p:nvSpPr>
          <p:spPr>
            <a:xfrm>
              <a:off x="4564949" y="3783700"/>
              <a:ext cx="910800" cy="320544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B6075EF-CFF9-41E7-AC64-AA1217630371}"/>
                </a:ext>
              </a:extLst>
            </p:cNvPr>
            <p:cNvSpPr/>
            <p:nvPr/>
          </p:nvSpPr>
          <p:spPr>
            <a:xfrm>
              <a:off x="6397504" y="3783700"/>
              <a:ext cx="910800" cy="32054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A2DE4C6-0DD2-4830-BB34-6DA7655B5DAC}"/>
                </a:ext>
              </a:extLst>
            </p:cNvPr>
            <p:cNvSpPr/>
            <p:nvPr/>
          </p:nvSpPr>
          <p:spPr>
            <a:xfrm>
              <a:off x="5475749" y="3783700"/>
              <a:ext cx="910800" cy="320544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FAB52C3-24A4-4448-9012-9AE9EC9028CA}"/>
              </a:ext>
            </a:extLst>
          </p:cNvPr>
          <p:cNvSpPr/>
          <p:nvPr/>
        </p:nvSpPr>
        <p:spPr>
          <a:xfrm>
            <a:off x="4562997" y="1255459"/>
            <a:ext cx="2736304" cy="32054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24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 animBg="1"/>
      <p:bldP spid="6" grpId="0"/>
      <p:bldP spid="9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CE68960-982E-4D65-A25F-9D40C07EF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12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E156671-A545-4E27-A372-2EA28B37A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- Qualitative</a:t>
            </a:r>
            <a:endParaRPr lang="en-GB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7E6B0A2-2CC7-48CE-89C9-837BB24BFF47}"/>
              </a:ext>
            </a:extLst>
          </p:cNvPr>
          <p:cNvSpPr/>
          <p:nvPr/>
        </p:nvSpPr>
        <p:spPr>
          <a:xfrm>
            <a:off x="251520" y="1635646"/>
            <a:ext cx="2520280" cy="28803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C5ED933-B448-4D46-A413-6A0AFDE3EEE3}"/>
              </a:ext>
            </a:extLst>
          </p:cNvPr>
          <p:cNvSpPr/>
          <p:nvPr/>
        </p:nvSpPr>
        <p:spPr>
          <a:xfrm>
            <a:off x="3312868" y="1635646"/>
            <a:ext cx="2520280" cy="28803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E9E1098-8921-451D-AF30-A9ABBEFFACA3}"/>
              </a:ext>
            </a:extLst>
          </p:cNvPr>
          <p:cNvSpPr/>
          <p:nvPr/>
        </p:nvSpPr>
        <p:spPr>
          <a:xfrm>
            <a:off x="6374215" y="1635646"/>
            <a:ext cx="2520280" cy="28803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F826A5-1A4B-4470-883E-95CFF80661B8}"/>
              </a:ext>
            </a:extLst>
          </p:cNvPr>
          <p:cNvSpPr txBox="1"/>
          <p:nvPr/>
        </p:nvSpPr>
        <p:spPr>
          <a:xfrm>
            <a:off x="251520" y="1061888"/>
            <a:ext cx="252028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Real </a:t>
            </a:r>
            <a:r>
              <a:rPr lang="de-DE" dirty="0" err="1"/>
              <a:t>life</a:t>
            </a:r>
            <a:r>
              <a:rPr lang="de-DE" dirty="0"/>
              <a:t> </a:t>
            </a:r>
            <a:endParaRPr lang="en-GB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52AB2FB-719F-40A9-94DE-9B41C2DA4517}"/>
              </a:ext>
            </a:extLst>
          </p:cNvPr>
          <p:cNvSpPr txBox="1"/>
          <p:nvPr/>
        </p:nvSpPr>
        <p:spPr>
          <a:xfrm>
            <a:off x="3311860" y="1061888"/>
            <a:ext cx="252028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VR / Presence</a:t>
            </a:r>
            <a:endParaRPr lang="en-GB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35F9A8C-DCEE-462F-894E-129CD32C4A67}"/>
              </a:ext>
            </a:extLst>
          </p:cNvPr>
          <p:cNvSpPr txBox="1"/>
          <p:nvPr/>
        </p:nvSpPr>
        <p:spPr>
          <a:xfrm>
            <a:off x="6372200" y="1061888"/>
            <a:ext cx="252028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Study / Co-Presence</a:t>
            </a:r>
            <a:endParaRPr lang="en-GB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58544B1-A286-46D9-B863-080FCFBD5F25}"/>
              </a:ext>
            </a:extLst>
          </p:cNvPr>
          <p:cNvSpPr txBox="1"/>
          <p:nvPr/>
        </p:nvSpPr>
        <p:spPr>
          <a:xfrm>
            <a:off x="249505" y="1635646"/>
            <a:ext cx="2522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Do you think gestures are generally important?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AF31C6E-4971-409B-8DD1-0612746B4E10}"/>
              </a:ext>
            </a:extLst>
          </p:cNvPr>
          <p:cNvSpPr txBox="1"/>
          <p:nvPr/>
        </p:nvSpPr>
        <p:spPr>
          <a:xfrm>
            <a:off x="260358" y="3019319"/>
            <a:ext cx="2522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Do you gesture while talking?</a:t>
            </a: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05930EF0-86AC-4827-8A45-69CA77987654}"/>
              </a:ext>
            </a:extLst>
          </p:cNvPr>
          <p:cNvSpPr/>
          <p:nvPr/>
        </p:nvSpPr>
        <p:spPr>
          <a:xfrm>
            <a:off x="320505" y="2607790"/>
            <a:ext cx="2376000" cy="3240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2" name="Group 9">
            <a:extLst>
              <a:ext uri="{FF2B5EF4-FFF2-40B4-BE49-F238E27FC236}">
                <a16:creationId xmlns:a16="http://schemas.microsoft.com/office/drawing/2014/main" id="{1EF4380A-39C5-46C9-AD22-5C493E25D424}"/>
              </a:ext>
            </a:extLst>
          </p:cNvPr>
          <p:cNvGrpSpPr/>
          <p:nvPr/>
        </p:nvGrpSpPr>
        <p:grpSpPr>
          <a:xfrm>
            <a:off x="320505" y="4118685"/>
            <a:ext cx="2376000" cy="324000"/>
            <a:chOff x="4572000" y="2357344"/>
            <a:chExt cx="2736304" cy="320544"/>
          </a:xfrm>
        </p:grpSpPr>
        <p:sp>
          <p:nvSpPr>
            <p:cNvPr id="23" name="Rectangle 6">
              <a:extLst>
                <a:ext uri="{FF2B5EF4-FFF2-40B4-BE49-F238E27FC236}">
                  <a16:creationId xmlns:a16="http://schemas.microsoft.com/office/drawing/2014/main" id="{8F67FC8E-283A-4244-8D3E-178106A2C020}"/>
                </a:ext>
              </a:extLst>
            </p:cNvPr>
            <p:cNvSpPr/>
            <p:nvPr/>
          </p:nvSpPr>
          <p:spPr>
            <a:xfrm>
              <a:off x="4572000" y="2357344"/>
              <a:ext cx="1368152" cy="320544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7">
              <a:extLst>
                <a:ext uri="{FF2B5EF4-FFF2-40B4-BE49-F238E27FC236}">
                  <a16:creationId xmlns:a16="http://schemas.microsoft.com/office/drawing/2014/main" id="{3FB8408F-71DF-45D0-8FEA-251DF0601EF7}"/>
                </a:ext>
              </a:extLst>
            </p:cNvPr>
            <p:cNvSpPr/>
            <p:nvPr/>
          </p:nvSpPr>
          <p:spPr>
            <a:xfrm>
              <a:off x="5940152" y="2357344"/>
              <a:ext cx="1368152" cy="32054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C96C8E46-0DED-4632-A91F-6307ADFF4C1A}"/>
              </a:ext>
            </a:extLst>
          </p:cNvPr>
          <p:cNvSpPr txBox="1"/>
          <p:nvPr/>
        </p:nvSpPr>
        <p:spPr>
          <a:xfrm>
            <a:off x="3316783" y="1635646"/>
            <a:ext cx="252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General feeling?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C8EEDF3-D652-4FD7-8D04-47C7F0CC627D}"/>
              </a:ext>
            </a:extLst>
          </p:cNvPr>
          <p:cNvSpPr txBox="1"/>
          <p:nvPr/>
        </p:nvSpPr>
        <p:spPr>
          <a:xfrm>
            <a:off x="3322209" y="3019319"/>
            <a:ext cx="2522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Most immersive condition?</a:t>
            </a:r>
          </a:p>
        </p:txBody>
      </p:sp>
      <p:sp>
        <p:nvSpPr>
          <p:cNvPr id="31" name="Rectangle 13">
            <a:extLst>
              <a:ext uri="{FF2B5EF4-FFF2-40B4-BE49-F238E27FC236}">
                <a16:creationId xmlns:a16="http://schemas.microsoft.com/office/drawing/2014/main" id="{623A6913-3360-4B4C-B95F-B84FD37C7040}"/>
              </a:ext>
            </a:extLst>
          </p:cNvPr>
          <p:cNvSpPr/>
          <p:nvPr/>
        </p:nvSpPr>
        <p:spPr>
          <a:xfrm>
            <a:off x="3380495" y="2607790"/>
            <a:ext cx="2376000" cy="3240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5">
            <a:extLst>
              <a:ext uri="{FF2B5EF4-FFF2-40B4-BE49-F238E27FC236}">
                <a16:creationId xmlns:a16="http://schemas.microsoft.com/office/drawing/2014/main" id="{F6738ACD-C179-4DE4-ADB3-74AAD3C82AA9}"/>
              </a:ext>
            </a:extLst>
          </p:cNvPr>
          <p:cNvSpPr txBox="1"/>
          <p:nvPr/>
        </p:nvSpPr>
        <p:spPr>
          <a:xfrm>
            <a:off x="3387783" y="4118685"/>
            <a:ext cx="2376000" cy="324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real  &gt;  none  &gt; fake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717199FB-3129-4EC0-B49F-FDA9BE5133A8}"/>
              </a:ext>
            </a:extLst>
          </p:cNvPr>
          <p:cNvSpPr txBox="1"/>
          <p:nvPr/>
        </p:nvSpPr>
        <p:spPr>
          <a:xfrm>
            <a:off x="6384060" y="1635646"/>
            <a:ext cx="2522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Did you notice the other persons’ movement?</a:t>
            </a:r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53B50ACD-88F4-4712-AC82-5580A66C3EEB}"/>
              </a:ext>
            </a:extLst>
          </p:cNvPr>
          <p:cNvSpPr/>
          <p:nvPr/>
        </p:nvSpPr>
        <p:spPr>
          <a:xfrm>
            <a:off x="6440486" y="2607790"/>
            <a:ext cx="2376000" cy="3240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C5E205A-40D5-4AD6-9071-E8F0856B3A6D}"/>
              </a:ext>
            </a:extLst>
          </p:cNvPr>
          <p:cNvSpPr txBox="1"/>
          <p:nvPr/>
        </p:nvSpPr>
        <p:spPr>
          <a:xfrm>
            <a:off x="6384060" y="3019319"/>
            <a:ext cx="2508421" cy="951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600" dirty="0"/>
              <a:t>Did the other person express themselves through </a:t>
            </a:r>
            <a:r>
              <a:rPr lang="en-GB" sz="1600" dirty="0" err="1"/>
              <a:t>handmovement</a:t>
            </a:r>
            <a:r>
              <a:rPr lang="en-GB" sz="1600" dirty="0"/>
              <a:t>?</a:t>
            </a:r>
          </a:p>
        </p:txBody>
      </p:sp>
      <p:grpSp>
        <p:nvGrpSpPr>
          <p:cNvPr id="36" name="Group 14">
            <a:extLst>
              <a:ext uri="{FF2B5EF4-FFF2-40B4-BE49-F238E27FC236}">
                <a16:creationId xmlns:a16="http://schemas.microsoft.com/office/drawing/2014/main" id="{DE1168E0-A2EE-4CDE-A580-FD9ABE09B9F2}"/>
              </a:ext>
            </a:extLst>
          </p:cNvPr>
          <p:cNvGrpSpPr/>
          <p:nvPr/>
        </p:nvGrpSpPr>
        <p:grpSpPr>
          <a:xfrm>
            <a:off x="6455060" y="4118685"/>
            <a:ext cx="2376000" cy="324000"/>
            <a:chOff x="4564949" y="3783700"/>
            <a:chExt cx="2743355" cy="320544"/>
          </a:xfrm>
        </p:grpSpPr>
        <p:sp>
          <p:nvSpPr>
            <p:cNvPr id="37" name="Rectangle 10">
              <a:extLst>
                <a:ext uri="{FF2B5EF4-FFF2-40B4-BE49-F238E27FC236}">
                  <a16:creationId xmlns:a16="http://schemas.microsoft.com/office/drawing/2014/main" id="{B5669598-1CF1-4BDA-9E66-5FBEB4FBD532}"/>
                </a:ext>
              </a:extLst>
            </p:cNvPr>
            <p:cNvSpPr/>
            <p:nvPr/>
          </p:nvSpPr>
          <p:spPr>
            <a:xfrm>
              <a:off x="4564949" y="3783700"/>
              <a:ext cx="910800" cy="320544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11">
              <a:extLst>
                <a:ext uri="{FF2B5EF4-FFF2-40B4-BE49-F238E27FC236}">
                  <a16:creationId xmlns:a16="http://schemas.microsoft.com/office/drawing/2014/main" id="{EC6CB754-24D7-4968-9686-FB59ECE9A295}"/>
                </a:ext>
              </a:extLst>
            </p:cNvPr>
            <p:cNvSpPr/>
            <p:nvPr/>
          </p:nvSpPr>
          <p:spPr>
            <a:xfrm>
              <a:off x="6397504" y="3783700"/>
              <a:ext cx="910800" cy="32054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12">
              <a:extLst>
                <a:ext uri="{FF2B5EF4-FFF2-40B4-BE49-F238E27FC236}">
                  <a16:creationId xmlns:a16="http://schemas.microsoft.com/office/drawing/2014/main" id="{F0A0AD7E-EF3A-45CB-825E-C75F8AFC297B}"/>
                </a:ext>
              </a:extLst>
            </p:cNvPr>
            <p:cNvSpPr/>
            <p:nvPr/>
          </p:nvSpPr>
          <p:spPr>
            <a:xfrm>
              <a:off x="5475749" y="3783700"/>
              <a:ext cx="910800" cy="320544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0214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1" grpId="0" animBg="1"/>
      <p:bldP spid="32" grpId="0" animBg="1"/>
      <p:bldP spid="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E4DDCB0-46CB-4BF4-B560-4B70D9F44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0FCEC8-3F93-4DDE-9AB6-9D1316B7C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13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0F1E486-DA32-49E4-97F6-D78D28097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Discussion</a:t>
            </a:r>
            <a:r>
              <a:rPr lang="de-DE" dirty="0"/>
              <a:t> / Fazit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026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ree, sky, outdoor&#10;&#10;Description automatically generated">
            <a:extLst>
              <a:ext uri="{FF2B5EF4-FFF2-40B4-BE49-F238E27FC236}">
                <a16:creationId xmlns:a16="http://schemas.microsoft.com/office/drawing/2014/main" id="{482C2E7E-12A1-41F4-BC83-B0B3E8990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2" r="20366"/>
          <a:stretch/>
        </p:blipFill>
        <p:spPr>
          <a:xfrm>
            <a:off x="5026780" y="1131590"/>
            <a:ext cx="3888432" cy="3207124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51413B-F9EE-4BA0-8D4D-F7B939A04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2</a:t>
            </a:fld>
            <a:endParaRPr lang="de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2AC797-6D21-4F7A-89CF-27CEC91A6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Study Setup</a:t>
            </a:r>
          </a:p>
        </p:txBody>
      </p:sp>
      <p:pic>
        <p:nvPicPr>
          <p:cNvPr id="8" name="Picture 7" descr="A picture containing sky&#10;&#10;Description automatically generated">
            <a:extLst>
              <a:ext uri="{FF2B5EF4-FFF2-40B4-BE49-F238E27FC236}">
                <a16:creationId xmlns:a16="http://schemas.microsoft.com/office/drawing/2014/main" id="{20929022-EE60-4086-BA88-1275FC7E8F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38"/>
          <a:stretch/>
        </p:blipFill>
        <p:spPr>
          <a:xfrm>
            <a:off x="323528" y="1131590"/>
            <a:ext cx="4536504" cy="320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51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51413B-F9EE-4BA0-8D4D-F7B939A04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3</a:t>
            </a:fld>
            <a:endParaRPr lang="de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2AC797-6D21-4F7A-89CF-27CEC91A6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Study Setup</a:t>
            </a:r>
          </a:p>
        </p:txBody>
      </p:sp>
      <p:pic>
        <p:nvPicPr>
          <p:cNvPr id="9" name="Content Placeholder 8" descr="A picture containing text&#10;&#10;Description automatically generated">
            <a:extLst>
              <a:ext uri="{FF2B5EF4-FFF2-40B4-BE49-F238E27FC236}">
                <a16:creationId xmlns:a16="http://schemas.microsoft.com/office/drawing/2014/main" id="{33CFE3AC-AB95-4171-B958-2E0AB1544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5"/>
          <a:stretch/>
        </p:blipFill>
        <p:spPr>
          <a:xfrm>
            <a:off x="5383715" y="1419622"/>
            <a:ext cx="3508766" cy="2565436"/>
          </a:xfrm>
        </p:spPr>
      </p:pic>
      <p:pic>
        <p:nvPicPr>
          <p:cNvPr id="11" name="Picture 10" descr="A person sitting at a table&#10;&#10;Description automatically generated">
            <a:extLst>
              <a:ext uri="{FF2B5EF4-FFF2-40B4-BE49-F238E27FC236}">
                <a16:creationId xmlns:a16="http://schemas.microsoft.com/office/drawing/2014/main" id="{A67683ED-C1D8-453A-90FE-DA90A5B779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47" y="1419622"/>
            <a:ext cx="4866834" cy="25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05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DC5072-0941-4B21-9967-680165C76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4</a:t>
            </a:fld>
            <a:endParaRPr lang="de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E9BE61-BF4A-4B61-927A-29269A018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Procedure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3913131-20DE-4BC8-96DA-9B918385959C}"/>
              </a:ext>
            </a:extLst>
          </p:cNvPr>
          <p:cNvGrpSpPr/>
          <p:nvPr/>
        </p:nvGrpSpPr>
        <p:grpSpPr>
          <a:xfrm>
            <a:off x="236558" y="1278411"/>
            <a:ext cx="2601309" cy="2973958"/>
            <a:chOff x="236558" y="1278411"/>
            <a:chExt cx="2601309" cy="2973958"/>
          </a:xfrm>
        </p:grpSpPr>
        <p:sp>
          <p:nvSpPr>
            <p:cNvPr id="27" name="Rechteck 3">
              <a:extLst>
                <a:ext uri="{FF2B5EF4-FFF2-40B4-BE49-F238E27FC236}">
                  <a16:creationId xmlns:a16="http://schemas.microsoft.com/office/drawing/2014/main" id="{7990F5B4-D007-4870-9B9C-7EF25A07A479}"/>
                </a:ext>
              </a:extLst>
            </p:cNvPr>
            <p:cNvSpPr/>
            <p:nvPr/>
          </p:nvSpPr>
          <p:spPr>
            <a:xfrm>
              <a:off x="666861" y="1886353"/>
              <a:ext cx="1740706" cy="87384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Explanation / Consent Form</a:t>
              </a:r>
            </a:p>
          </p:txBody>
        </p:sp>
        <p:sp>
          <p:nvSpPr>
            <p:cNvPr id="28" name="Rechteck 4">
              <a:extLst>
                <a:ext uri="{FF2B5EF4-FFF2-40B4-BE49-F238E27FC236}">
                  <a16:creationId xmlns:a16="http://schemas.microsoft.com/office/drawing/2014/main" id="{8C479435-DC14-4464-B56B-E9FA340360D2}"/>
                </a:ext>
              </a:extLst>
            </p:cNvPr>
            <p:cNvSpPr/>
            <p:nvPr/>
          </p:nvSpPr>
          <p:spPr>
            <a:xfrm>
              <a:off x="666861" y="3053814"/>
              <a:ext cx="1740706" cy="87384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Setup </a:t>
              </a:r>
              <a:r>
                <a:rPr lang="de-DE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of</a:t>
              </a:r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 VR HMDs </a:t>
              </a:r>
              <a:r>
                <a:rPr lang="de-DE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for</a:t>
              </a:r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both</a:t>
              </a:r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participants</a:t>
              </a:r>
              <a:endParaRPr lang="de-DE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9" name="Gerade Verbindung mit Pfeil 27">
              <a:extLst>
                <a:ext uri="{FF2B5EF4-FFF2-40B4-BE49-F238E27FC236}">
                  <a16:creationId xmlns:a16="http://schemas.microsoft.com/office/drawing/2014/main" id="{F4D874EF-DB4D-418D-93B5-E7ABA0F9A7C4}"/>
                </a:ext>
              </a:extLst>
            </p:cNvPr>
            <p:cNvCxnSpPr>
              <a:cxnSpLocks/>
              <a:stCxn id="27" idx="2"/>
              <a:endCxn id="28" idx="0"/>
            </p:cNvCxnSpPr>
            <p:nvPr/>
          </p:nvCxnSpPr>
          <p:spPr>
            <a:xfrm>
              <a:off x="1537214" y="2760201"/>
              <a:ext cx="0" cy="293612"/>
            </a:xfrm>
            <a:prstGeom prst="straightConnector1">
              <a:avLst/>
            </a:prstGeom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6116F9D-E2A9-4A20-9C86-3C90E08701F5}"/>
                </a:ext>
              </a:extLst>
            </p:cNvPr>
            <p:cNvGrpSpPr/>
            <p:nvPr/>
          </p:nvGrpSpPr>
          <p:grpSpPr>
            <a:xfrm>
              <a:off x="236558" y="1278411"/>
              <a:ext cx="2601309" cy="2973958"/>
              <a:chOff x="306118" y="1440939"/>
              <a:chExt cx="3471970" cy="3969345"/>
            </a:xfrm>
          </p:grpSpPr>
          <p:sp>
            <p:nvSpPr>
              <p:cNvPr id="41" name="Rechteck 36">
                <a:extLst>
                  <a:ext uri="{FF2B5EF4-FFF2-40B4-BE49-F238E27FC236}">
                    <a16:creationId xmlns:a16="http://schemas.microsoft.com/office/drawing/2014/main" id="{B3B3C6CC-9685-4784-9F4B-9A3B9D37B3AE}"/>
                  </a:ext>
                </a:extLst>
              </p:cNvPr>
              <p:cNvSpPr/>
              <p:nvPr/>
            </p:nvSpPr>
            <p:spPr>
              <a:xfrm>
                <a:off x="306118" y="1873982"/>
                <a:ext cx="3471970" cy="3536302"/>
              </a:xfrm>
              <a:prstGeom prst="rect">
                <a:avLst/>
              </a:prstGeom>
              <a:noFill/>
              <a:ln w="127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E716306-26C5-4D69-8206-32A9448DE9A9}"/>
                  </a:ext>
                </a:extLst>
              </p:cNvPr>
              <p:cNvSpPr/>
              <p:nvPr/>
            </p:nvSpPr>
            <p:spPr>
              <a:xfrm>
                <a:off x="306118" y="1440939"/>
                <a:ext cx="3471970" cy="350536"/>
              </a:xfrm>
              <a:prstGeom prst="rect">
                <a:avLst/>
              </a:prstGeom>
              <a:ln w="127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dirty="0"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D12C063-77B7-46B9-879A-31430E416482}"/>
              </a:ext>
            </a:extLst>
          </p:cNvPr>
          <p:cNvGrpSpPr/>
          <p:nvPr/>
        </p:nvGrpSpPr>
        <p:grpSpPr>
          <a:xfrm>
            <a:off x="2837867" y="1275606"/>
            <a:ext cx="3077657" cy="2976763"/>
            <a:chOff x="2837867" y="1275606"/>
            <a:chExt cx="3077657" cy="2976763"/>
          </a:xfrm>
        </p:grpSpPr>
        <p:sp>
          <p:nvSpPr>
            <p:cNvPr id="25" name="Rechteck 14">
              <a:extLst>
                <a:ext uri="{FF2B5EF4-FFF2-40B4-BE49-F238E27FC236}">
                  <a16:creationId xmlns:a16="http://schemas.microsoft.com/office/drawing/2014/main" id="{AD07AD69-1457-491C-B5BB-77C38E30342D}"/>
                </a:ext>
              </a:extLst>
            </p:cNvPr>
            <p:cNvSpPr/>
            <p:nvPr/>
          </p:nvSpPr>
          <p:spPr>
            <a:xfrm>
              <a:off x="3763041" y="3120778"/>
              <a:ext cx="1739715" cy="87384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latin typeface="Arial" panose="020B0604020202020204" pitchFamily="34" charset="0"/>
                  <a:cs typeface="Arial" panose="020B0604020202020204" pitchFamily="34" charset="0"/>
                </a:rPr>
                <a:t>Questionnaire</a:t>
              </a: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0" name="Gerade Verbindung mit Pfeil 32">
              <a:extLst>
                <a:ext uri="{FF2B5EF4-FFF2-40B4-BE49-F238E27FC236}">
                  <a16:creationId xmlns:a16="http://schemas.microsoft.com/office/drawing/2014/main" id="{AC3B02B1-3DFE-4DAB-B868-0A0FD067EBD9}"/>
                </a:ext>
              </a:extLst>
            </p:cNvPr>
            <p:cNvCxnSpPr>
              <a:cxnSpLocks/>
              <a:stCxn id="31" idx="2"/>
              <a:endCxn id="25" idx="0"/>
            </p:cNvCxnSpPr>
            <p:nvPr/>
          </p:nvCxnSpPr>
          <p:spPr>
            <a:xfrm>
              <a:off x="4630572" y="2827166"/>
              <a:ext cx="2328" cy="293612"/>
            </a:xfrm>
            <a:prstGeom prst="straightConnector1">
              <a:avLst/>
            </a:prstGeom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1" name="Rechteck 35">
              <a:extLst>
                <a:ext uri="{FF2B5EF4-FFF2-40B4-BE49-F238E27FC236}">
                  <a16:creationId xmlns:a16="http://schemas.microsoft.com/office/drawing/2014/main" id="{7369EB9A-BB82-4167-BA3C-4856CC8BD3CF}"/>
                </a:ext>
              </a:extLst>
            </p:cNvPr>
            <p:cNvSpPr/>
            <p:nvPr/>
          </p:nvSpPr>
          <p:spPr>
            <a:xfrm>
              <a:off x="3760714" y="1953318"/>
              <a:ext cx="1739715" cy="873848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6 </a:t>
              </a:r>
              <a:r>
                <a:rPr lang="de-DE" dirty="0" err="1">
                  <a:latin typeface="Arial" panose="020B0604020202020204" pitchFamily="34" charset="0"/>
                  <a:cs typeface="Arial" panose="020B0604020202020204" pitchFamily="34" charset="0"/>
                </a:rPr>
                <a:t>minute</a:t>
              </a:r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latin typeface="Arial" panose="020B0604020202020204" pitchFamily="34" charset="0"/>
                  <a:cs typeface="Arial" panose="020B0604020202020204" pitchFamily="34" charset="0"/>
                </a:rPr>
                <a:t>discussion</a:t>
              </a: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678C1D7-CD51-41A9-BBDE-6C5DE9785CD2}"/>
                </a:ext>
              </a:extLst>
            </p:cNvPr>
            <p:cNvCxnSpPr>
              <a:stCxn id="41" idx="3"/>
              <a:endCxn id="39" idx="1"/>
            </p:cNvCxnSpPr>
            <p:nvPr/>
          </p:nvCxnSpPr>
          <p:spPr>
            <a:xfrm>
              <a:off x="2837867" y="2927614"/>
              <a:ext cx="476348" cy="0"/>
            </a:xfrm>
            <a:prstGeom prst="straightConnector1">
              <a:avLst/>
            </a:prstGeom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7B48019-87D9-46C2-BFF4-D1F910D90481}"/>
                </a:ext>
              </a:extLst>
            </p:cNvPr>
            <p:cNvGrpSpPr/>
            <p:nvPr/>
          </p:nvGrpSpPr>
          <p:grpSpPr>
            <a:xfrm>
              <a:off x="3314215" y="1275606"/>
              <a:ext cx="2601309" cy="2976763"/>
              <a:chOff x="4413870" y="1437195"/>
              <a:chExt cx="3471970" cy="3973089"/>
            </a:xfrm>
            <a:noFill/>
          </p:grpSpPr>
          <p:sp>
            <p:nvSpPr>
              <p:cNvPr id="39" name="Rechteck 36">
                <a:extLst>
                  <a:ext uri="{FF2B5EF4-FFF2-40B4-BE49-F238E27FC236}">
                    <a16:creationId xmlns:a16="http://schemas.microsoft.com/office/drawing/2014/main" id="{8752655E-75FD-438F-81AF-46B91C2B6ED5}"/>
                  </a:ext>
                </a:extLst>
              </p:cNvPr>
              <p:cNvSpPr/>
              <p:nvPr/>
            </p:nvSpPr>
            <p:spPr>
              <a:xfrm>
                <a:off x="4413870" y="1873982"/>
                <a:ext cx="3471970" cy="3536302"/>
              </a:xfrm>
              <a:prstGeom prst="rect">
                <a:avLst/>
              </a:prstGeom>
              <a:grpFill/>
              <a:ln w="1270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86C6F9B-422F-4EA8-8C89-92153914D46B}"/>
                  </a:ext>
                </a:extLst>
              </p:cNvPr>
              <p:cNvSpPr/>
              <p:nvPr/>
            </p:nvSpPr>
            <p:spPr>
              <a:xfrm>
                <a:off x="4413870" y="1437195"/>
                <a:ext cx="3471970" cy="350536"/>
              </a:xfrm>
              <a:prstGeom prst="rect">
                <a:avLst/>
              </a:prstGeom>
              <a:grpFill/>
              <a:ln w="1270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de-DE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Study: Repeat </a:t>
                </a:r>
                <a:r>
                  <a:rPr lang="de-DE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for</a:t>
                </a:r>
                <a:r>
                  <a:rPr lang="de-DE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all 3 IV</a:t>
                </a:r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070A329-ADB2-461E-82DE-3E16E51A6A36}"/>
              </a:ext>
            </a:extLst>
          </p:cNvPr>
          <p:cNvGrpSpPr/>
          <p:nvPr/>
        </p:nvGrpSpPr>
        <p:grpSpPr>
          <a:xfrm>
            <a:off x="5915524" y="1275606"/>
            <a:ext cx="3008246" cy="2976763"/>
            <a:chOff x="5915524" y="1275606"/>
            <a:chExt cx="3008246" cy="2976763"/>
          </a:xfrm>
        </p:grpSpPr>
        <p:sp>
          <p:nvSpPr>
            <p:cNvPr id="26" name="Rechteck 15">
              <a:extLst>
                <a:ext uri="{FF2B5EF4-FFF2-40B4-BE49-F238E27FC236}">
                  <a16:creationId xmlns:a16="http://schemas.microsoft.com/office/drawing/2014/main" id="{EA16A26D-811E-45A9-BD87-B199559F9FD1}"/>
                </a:ext>
              </a:extLst>
            </p:cNvPr>
            <p:cNvSpPr/>
            <p:nvPr/>
          </p:nvSpPr>
          <p:spPr>
            <a:xfrm>
              <a:off x="6752766" y="2459782"/>
              <a:ext cx="1739715" cy="87384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Semi-</a:t>
              </a:r>
              <a:r>
                <a:rPr lang="de-DE" dirty="0" err="1">
                  <a:latin typeface="Arial" panose="020B0604020202020204" pitchFamily="34" charset="0"/>
                  <a:cs typeface="Arial" panose="020B0604020202020204" pitchFamily="34" charset="0"/>
                </a:rPr>
                <a:t>structured</a:t>
              </a:r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 interview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8914DD2-D409-4D95-BD9E-28CADEF8A306}"/>
                </a:ext>
              </a:extLst>
            </p:cNvPr>
            <p:cNvCxnSpPr>
              <a:stCxn id="39" idx="3"/>
              <a:endCxn id="37" idx="1"/>
            </p:cNvCxnSpPr>
            <p:nvPr/>
          </p:nvCxnSpPr>
          <p:spPr>
            <a:xfrm>
              <a:off x="5915524" y="2927614"/>
              <a:ext cx="405950" cy="0"/>
            </a:xfrm>
            <a:prstGeom prst="straightConnector1">
              <a:avLst/>
            </a:prstGeom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59027A5-A238-4F22-9203-D4981FC88DF4}"/>
                </a:ext>
              </a:extLst>
            </p:cNvPr>
            <p:cNvGrpSpPr/>
            <p:nvPr/>
          </p:nvGrpSpPr>
          <p:grpSpPr>
            <a:xfrm>
              <a:off x="6321474" y="1275606"/>
              <a:ext cx="2602296" cy="2976763"/>
              <a:chOff x="8427661" y="1437195"/>
              <a:chExt cx="3473288" cy="3973089"/>
            </a:xfrm>
          </p:grpSpPr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C964C9A1-8CDF-4F80-801C-EF7E5EE78841}"/>
                  </a:ext>
                </a:extLst>
              </p:cNvPr>
              <p:cNvSpPr/>
              <p:nvPr/>
            </p:nvSpPr>
            <p:spPr>
              <a:xfrm>
                <a:off x="8427661" y="1873982"/>
                <a:ext cx="3471970" cy="3536302"/>
              </a:xfrm>
              <a:prstGeom prst="rect">
                <a:avLst/>
              </a:prstGeom>
              <a:noFill/>
              <a:ln w="127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2426D28-AA89-4E4A-9E70-7E5C65DED126}"/>
                  </a:ext>
                </a:extLst>
              </p:cNvPr>
              <p:cNvSpPr/>
              <p:nvPr/>
            </p:nvSpPr>
            <p:spPr>
              <a:xfrm>
                <a:off x="8428979" y="1437195"/>
                <a:ext cx="3471970" cy="350536"/>
              </a:xfrm>
              <a:prstGeom prst="rect">
                <a:avLst/>
              </a:prstGeom>
              <a:ln w="127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dirty="0">
                    <a:latin typeface="Arial" panose="020B0604020202020204" pitchFamily="34" charset="0"/>
                    <a:cs typeface="Arial" panose="020B0604020202020204" pitchFamily="34" charset="0"/>
                  </a:rPr>
                  <a:t>Conclusion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6341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00D539-70FB-4DA8-897D-F50B8BC89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Quantitative: Presence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C4CE9A5-EA83-483C-8407-666E3BEA9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6781"/>
          <a:stretch/>
        </p:blipFill>
        <p:spPr>
          <a:xfrm>
            <a:off x="281782" y="987574"/>
            <a:ext cx="8580435" cy="3168352"/>
          </a:xfr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2489D13-FE90-488D-9FE3-E3E6C46D233E}"/>
              </a:ext>
            </a:extLst>
          </p:cNvPr>
          <p:cNvGrpSpPr/>
          <p:nvPr/>
        </p:nvGrpSpPr>
        <p:grpSpPr>
          <a:xfrm>
            <a:off x="539552" y="4091710"/>
            <a:ext cx="8510889" cy="833311"/>
            <a:chOff x="539552" y="4091710"/>
            <a:chExt cx="8510889" cy="83331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BD4477-FD8A-43B3-960A-FD40D6DC7596}"/>
                </a:ext>
              </a:extLst>
            </p:cNvPr>
            <p:cNvSpPr txBox="1"/>
            <p:nvPr/>
          </p:nvSpPr>
          <p:spPr>
            <a:xfrm>
              <a:off x="539552" y="4094024"/>
              <a:ext cx="2190502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 was not aware of my real environment</a:t>
              </a:r>
              <a:endParaRPr lang="en-GB" sz="16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BA7BA83-BE17-47D1-BE48-F2603E69AC66}"/>
                </a:ext>
              </a:extLst>
            </p:cNvPr>
            <p:cNvSpPr txBox="1"/>
            <p:nvPr/>
          </p:nvSpPr>
          <p:spPr>
            <a:xfrm>
              <a:off x="2711679" y="4094024"/>
              <a:ext cx="1888121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 still paid attention to the real environment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C9E5CD-AEF1-4B00-BF9E-CA4D1006E36E}"/>
                </a:ext>
              </a:extLst>
            </p:cNvPr>
            <p:cNvSpPr txBox="1"/>
            <p:nvPr/>
          </p:nvSpPr>
          <p:spPr>
            <a:xfrm>
              <a:off x="4788024" y="4092867"/>
              <a:ext cx="1983903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 had the sensation to feel present in the virtual space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CDF6DE-BABE-4C29-B3E2-92A915104282}"/>
                </a:ext>
              </a:extLst>
            </p:cNvPr>
            <p:cNvSpPr txBox="1"/>
            <p:nvPr/>
          </p:nvSpPr>
          <p:spPr>
            <a:xfrm>
              <a:off x="6859939" y="4091710"/>
              <a:ext cx="219050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It seemed like my own hands were located in the virtual world</a:t>
              </a:r>
              <a:endParaRPr lang="en-GB" sz="1600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6B500E-C1DE-4AC6-B9F0-BF57396D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0209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DF9C88-369A-4A31-AB2E-55C767CC0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6</a:t>
            </a:fld>
            <a:endParaRPr lang="de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3D521A-AE71-4C19-82C4-51E20FD5C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Quantitative: Distance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C54C4F6-2833-4157-AF93-113A0D97F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825" y="1261340"/>
            <a:ext cx="8642350" cy="3282808"/>
          </a:xfrm>
        </p:spPr>
      </p:pic>
    </p:spTree>
    <p:extLst>
      <p:ext uri="{BB962C8B-B14F-4D97-AF65-F5344CB8AC3E}">
        <p14:creationId xmlns:p14="http://schemas.microsoft.com/office/powerpoint/2010/main" val="1194784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95E7E32-AF59-4CC3-88F3-339051C9A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Conditions</a:t>
            </a:r>
            <a:r>
              <a:rPr lang="de-DE" dirty="0"/>
              <a:t> keine </a:t>
            </a:r>
            <a:r>
              <a:rPr lang="de-DE" dirty="0" err="1"/>
              <a:t>auswirkung</a:t>
            </a:r>
            <a:r>
              <a:rPr lang="de-DE" dirty="0"/>
              <a:t> auf eigene </a:t>
            </a:r>
            <a:r>
              <a:rPr lang="de-DE" dirty="0" err="1"/>
              <a:t>presence</a:t>
            </a:r>
            <a:endParaRPr lang="en-GB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647803C-8E3C-4850-BD76-6951C2B8E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7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74CCBD0-303D-44A0-B5F4-B85D4A27F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Presence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921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0863DC-ECC8-41E2-95F0-6C0AF7CEB3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388"/>
          <a:stretch/>
        </p:blipFill>
        <p:spPr>
          <a:xfrm>
            <a:off x="250825" y="771550"/>
            <a:ext cx="8642350" cy="3076033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2B57185-1728-40C7-840B-67F814EB5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8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2001D10-AD97-4B6B-AF97-73E640F25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Boxplots Co-Presence </a:t>
            </a:r>
            <a:r>
              <a:rPr lang="de-DE" dirty="0" err="1"/>
              <a:t>significant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D104A9-A5B8-45C3-9B7F-A13FC363433D}"/>
              </a:ext>
            </a:extLst>
          </p:cNvPr>
          <p:cNvSpPr/>
          <p:nvPr/>
        </p:nvSpPr>
        <p:spPr>
          <a:xfrm>
            <a:off x="539552" y="3844885"/>
            <a:ext cx="25202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person's </a:t>
            </a:r>
            <a:r>
              <a:rPr lang="en-US" dirty="0" err="1"/>
              <a:t>behaviour</a:t>
            </a:r>
            <a:r>
              <a:rPr lang="en-US" dirty="0"/>
              <a:t> had an influence on my mood. 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99C570-2138-4D03-B511-B3F71694B409}"/>
              </a:ext>
            </a:extLst>
          </p:cNvPr>
          <p:cNvSpPr/>
          <p:nvPr/>
        </p:nvSpPr>
        <p:spPr>
          <a:xfrm>
            <a:off x="3491880" y="3895047"/>
            <a:ext cx="27356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 was able to interpret the person's reactions. 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153977-0851-4D0D-BC1A-CCF162472E33}"/>
              </a:ext>
            </a:extLst>
          </p:cNvPr>
          <p:cNvSpPr/>
          <p:nvPr/>
        </p:nvSpPr>
        <p:spPr>
          <a:xfrm>
            <a:off x="6444208" y="3880668"/>
            <a:ext cx="23762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other person's movement seemed hindered.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5959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5DFE86-9A90-4069-958B-7C5671DB8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388"/>
          <a:stretch/>
        </p:blipFill>
        <p:spPr>
          <a:xfrm>
            <a:off x="250825" y="771550"/>
            <a:ext cx="8642350" cy="3076033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2B57185-1728-40C7-840B-67F814EB5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9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2001D10-AD97-4B6B-AF97-73E640F25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Boxplots Co-Presence significant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8FA8BC-E1A1-4428-BD25-35A0921F4A61}"/>
              </a:ext>
            </a:extLst>
          </p:cNvPr>
          <p:cNvSpPr/>
          <p:nvPr/>
        </p:nvSpPr>
        <p:spPr>
          <a:xfrm>
            <a:off x="683568" y="3867894"/>
            <a:ext cx="27093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 had the impression that the person noticed me in the virtual space. 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F2A0C2-7E13-4155-83FA-C470BD283B12}"/>
              </a:ext>
            </a:extLst>
          </p:cNvPr>
          <p:cNvSpPr/>
          <p:nvPr/>
        </p:nvSpPr>
        <p:spPr>
          <a:xfrm>
            <a:off x="3491880" y="3867894"/>
            <a:ext cx="27093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 was aware that other people were with me in the virtual room. 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47F1C1-E05B-4098-BDCE-EBF7DF90A248}"/>
              </a:ext>
            </a:extLst>
          </p:cNvPr>
          <p:cNvSpPr/>
          <p:nvPr/>
        </p:nvSpPr>
        <p:spPr>
          <a:xfrm>
            <a:off x="6516217" y="3932793"/>
            <a:ext cx="2304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 felt alone in the virtual environment.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9675620"/>
      </p:ext>
    </p:extLst>
  </p:cSld>
  <p:clrMapOvr>
    <a:masterClrMapping/>
  </p:clrMapOvr>
</p:sld>
</file>

<file path=ppt/theme/theme1.xml><?xml version="1.0" encoding="utf-8"?>
<a:theme xmlns:a="http://schemas.openxmlformats.org/drawingml/2006/main" name="praesentationsvorlage_blanco1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VISU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776</Words>
  <Application>Microsoft Office PowerPoint</Application>
  <PresentationFormat>On-screen Show (16:9)</PresentationFormat>
  <Paragraphs>112</Paragraphs>
  <Slides>13</Slides>
  <Notes>7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Segoe UI</vt:lpstr>
      <vt:lpstr>Segoe UI Light</vt:lpstr>
      <vt:lpstr>Wingdings</vt:lpstr>
      <vt:lpstr>praesentationsvorlage_blanco1</vt:lpstr>
      <vt:lpstr> Effect of Hand-movement on the Presence of another Person in a Virtual Environment</vt:lpstr>
      <vt:lpstr>Study Setup</vt:lpstr>
      <vt:lpstr>Study Setup</vt:lpstr>
      <vt:lpstr>Procedure</vt:lpstr>
      <vt:lpstr>Results – Quantitative: Presence</vt:lpstr>
      <vt:lpstr>Results – Quantitative: Distance</vt:lpstr>
      <vt:lpstr>Fazit: Presence</vt:lpstr>
      <vt:lpstr>Boxplots Co-Presence significant</vt:lpstr>
      <vt:lpstr>Boxplots Co-Presence significant</vt:lpstr>
      <vt:lpstr>Results – Quantitative: Co-Presence</vt:lpstr>
      <vt:lpstr>Results – Qualitative </vt:lpstr>
      <vt:lpstr>Results - Qualitative</vt:lpstr>
      <vt:lpstr>Discussion / Fazit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Effect of Hand-movement on the Presence of another Person in a Virtual Environment</dc:title>
  <dc:creator>J U</dc:creator>
  <cp:lastModifiedBy>J U</cp:lastModifiedBy>
  <cp:revision>61</cp:revision>
  <dcterms:created xsi:type="dcterms:W3CDTF">2019-06-04T13:23:04Z</dcterms:created>
  <dcterms:modified xsi:type="dcterms:W3CDTF">2019-07-09T13:01:24Z</dcterms:modified>
</cp:coreProperties>
</file>